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2" r:id="rId4"/>
    <p:sldId id="26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65"/>
  </p:normalViewPr>
  <p:slideViewPr>
    <p:cSldViewPr snapToGrid="0" snapToObjects="1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6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5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0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04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1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81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6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0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96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6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7477-9218-8C4C-9077-2E049FE54824}" type="datetimeFigureOut">
              <a:rPr lang="it-IT" smtClean="0"/>
              <a:t>22/09/2016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D30EF-B73A-5841-8BE2-66D994BB12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0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CI_de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588" y="-19215"/>
            <a:ext cx="3124200" cy="95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2527" y="888193"/>
            <a:ext cx="9954322" cy="2387600"/>
          </a:xfrm>
        </p:spPr>
        <p:txBody>
          <a:bodyPr>
            <a:normAutofit fontScale="90000"/>
          </a:bodyPr>
          <a:lstStyle/>
          <a:p>
            <a:r>
              <a:rPr lang="it-IT" i="1" dirty="0"/>
              <a:t>"Percorsi di sviluppo dell’agricoltura biologica e biodinamica</a:t>
            </a:r>
            <a:r>
              <a:rPr lang="it-IT" i="1" dirty="0" smtClean="0"/>
              <a:t>”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054468" cy="1655762"/>
          </a:xfrm>
        </p:spPr>
        <p:txBody>
          <a:bodyPr>
            <a:normAutofit fontScale="92500" lnSpcReduction="20000"/>
          </a:bodyPr>
          <a:lstStyle/>
          <a:p>
            <a:r>
              <a:rPr lang="it-IT" sz="2800" b="1" dirty="0" smtClean="0"/>
              <a:t>Corso di Alta formazione dell’Università degli Studi di Urbino Carlo Bo</a:t>
            </a:r>
          </a:p>
          <a:p>
            <a:r>
              <a:rPr lang="it-IT" dirty="0"/>
              <a:t>i</a:t>
            </a:r>
            <a:r>
              <a:rPr lang="it-IT" dirty="0" smtClean="0"/>
              <a:t>n collaborazione con</a:t>
            </a:r>
          </a:p>
          <a:p>
            <a:r>
              <a:rPr lang="it-IT" sz="2800" b="1" dirty="0" smtClean="0"/>
              <a:t>Comune di Isola del Piano, Consorzio Marche Biologiche, </a:t>
            </a:r>
          </a:p>
          <a:p>
            <a:r>
              <a:rPr lang="it-IT" sz="2800" b="1" dirty="0" smtClean="0"/>
              <a:t>COSPE </a:t>
            </a:r>
            <a:r>
              <a:rPr lang="it-IT" sz="2800" b="1" dirty="0" err="1" smtClean="0"/>
              <a:t>Onlus</a:t>
            </a:r>
            <a:r>
              <a:rPr lang="it-IT" sz="2800" b="1" dirty="0" smtClean="0"/>
              <a:t>, Fondazione </a:t>
            </a:r>
            <a:r>
              <a:rPr lang="it-IT" sz="2800" b="1" dirty="0" err="1" smtClean="0"/>
              <a:t>Girolomoni</a:t>
            </a:r>
            <a:endParaRPr lang="it-IT" sz="2800" b="1" dirty="0"/>
          </a:p>
        </p:txBody>
      </p:sp>
      <p:pic>
        <p:nvPicPr>
          <p:cNvPr id="11" name="Immagin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5" y="5617499"/>
            <a:ext cx="661035" cy="935355"/>
          </a:xfrm>
          <a:prstGeom prst="rect">
            <a:avLst/>
          </a:prstGeom>
        </p:spPr>
      </p:pic>
      <p:pic>
        <p:nvPicPr>
          <p:cNvPr id="12" name="Immagin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825" y="5763744"/>
            <a:ext cx="1057275" cy="393065"/>
          </a:xfrm>
          <a:prstGeom prst="rect">
            <a:avLst/>
          </a:prstGeom>
        </p:spPr>
      </p:pic>
      <p:pic>
        <p:nvPicPr>
          <p:cNvPr id="13" name="Immagine 12" descr="C:\Users\Pamela\AppData\Local\Microsoft\Windows\INetCache\Content.Word\cospe_logo_rgb_onlu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392" y="5693577"/>
            <a:ext cx="133921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C:\Users\Pamela\AppData\Local\Microsoft\Windows\INetCache\Content.Word\con-marche-bio-0-960x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042" y="5617499"/>
            <a:ext cx="159067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2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65077"/>
            <a:ext cx="1202367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Struttura </a:t>
            </a:r>
            <a:r>
              <a:rPr lang="it-IT" b="1" dirty="0"/>
              <a:t>del </a:t>
            </a:r>
            <a:r>
              <a:rPr lang="it-IT" b="1" dirty="0" smtClean="0"/>
              <a:t>Corso di Alta formazione in </a:t>
            </a:r>
            <a:br>
              <a:rPr lang="it-IT" b="1" dirty="0" smtClean="0"/>
            </a:br>
            <a:r>
              <a:rPr lang="it-IT" sz="4000" i="1" dirty="0" smtClean="0"/>
              <a:t>“</a:t>
            </a:r>
            <a:r>
              <a:rPr lang="it-IT" sz="4000" i="1" dirty="0"/>
              <a:t>Percorsi di sviluppo </a:t>
            </a:r>
            <a:r>
              <a:rPr lang="it-IT" sz="4000" i="1" dirty="0" smtClean="0"/>
              <a:t>dell’agricoltura </a:t>
            </a:r>
            <a:r>
              <a:rPr lang="it-IT" sz="4000" i="1" dirty="0"/>
              <a:t>biologica e biodinamica”</a:t>
            </a:r>
            <a:r>
              <a:rPr lang="it-IT" sz="4000" b="1" dirty="0" smtClean="0"/>
              <a:t> </a:t>
            </a:r>
            <a:endParaRPr lang="it-IT" sz="40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7081"/>
              </p:ext>
            </p:extLst>
          </p:nvPr>
        </p:nvGraphicFramePr>
        <p:xfrm>
          <a:off x="271463" y="1443036"/>
          <a:ext cx="11615738" cy="502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3550"/>
                <a:gridCol w="871537"/>
                <a:gridCol w="1033688"/>
                <a:gridCol w="1496557"/>
                <a:gridCol w="1337049"/>
                <a:gridCol w="1333357"/>
              </a:tblGrid>
              <a:tr h="263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ATTIVITA’ FORMATIVE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SSD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CFU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Struttura del credito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49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50" dirty="0" smtClean="0">
                          <a:effectLst/>
                        </a:rPr>
                        <a:t>INSEGNAMENTI</a:t>
                      </a:r>
                      <a:r>
                        <a:rPr lang="it-IT" sz="1800" kern="50" dirty="0"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N. ore </a:t>
                      </a:r>
                      <a:r>
                        <a:rPr lang="it-IT" sz="1800" b="1" kern="50" dirty="0" smtClean="0">
                          <a:effectLst/>
                        </a:rPr>
                        <a:t>lezioni (teoriche e</a:t>
                      </a:r>
                      <a:r>
                        <a:rPr lang="it-IT" sz="1800" b="1" kern="50" baseline="0" dirty="0" smtClean="0">
                          <a:effectLst/>
                        </a:rPr>
                        <a:t> laboratoriali)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N. ore didattica alternativa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N. ore</a:t>
                      </a:r>
                      <a:endParaRPr lang="it-IT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studio individuale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527762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1. L'agricoltura biologica/biodinamica: elementi introduttivi e aspetti tecnici.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AGR/02</a:t>
                      </a:r>
                      <a:endParaRPr lang="it-IT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AGR/03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2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 smtClean="0">
                          <a:effectLst/>
                          <a:latin typeface="+mn-lt"/>
                        </a:rPr>
                        <a:t>30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20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791644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2. La sostenibilità ambientale, economica e sociale del modello di produzione agricolo biologico/biodinamico.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AGR/01</a:t>
                      </a:r>
                      <a:endParaRPr lang="it-IT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BIO/10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2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 smtClean="0">
                          <a:effectLst/>
                          <a:latin typeface="+mn-lt"/>
                        </a:rPr>
                        <a:t>30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20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791644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3. L'ambiente di riferimento internazionale, europeo e nazionale dell'agricoltura biologica/biodinamica.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AGR/01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2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 smtClean="0">
                          <a:effectLst/>
                          <a:latin typeface="+mn-lt"/>
                        </a:rPr>
                        <a:t>30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20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68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50" dirty="0">
                          <a:effectLst/>
                        </a:rPr>
                        <a:t>Stage o </a:t>
                      </a:r>
                      <a:r>
                        <a:rPr lang="en-US" sz="1800" i="1" kern="50" dirty="0">
                          <a:effectLst/>
                        </a:rPr>
                        <a:t>Project work </a:t>
                      </a:r>
                      <a:r>
                        <a:rPr lang="en-US" sz="1800" kern="50" dirty="0">
                          <a:effectLst/>
                        </a:rPr>
                        <a:t>(a </a:t>
                      </a:r>
                      <a:r>
                        <a:rPr lang="en-US" sz="1800" kern="50" dirty="0" err="1">
                          <a:effectLst/>
                        </a:rPr>
                        <a:t>scelta</a:t>
                      </a:r>
                      <a:r>
                        <a:rPr lang="en-US" sz="1800" kern="50" dirty="0">
                          <a:effectLst/>
                        </a:rPr>
                        <a:t>)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1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25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119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63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</a:rPr>
                        <a:t>Prova finale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1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>
                          <a:effectLst/>
                          <a:latin typeface="+mn-lt"/>
                        </a:rPr>
                        <a:t> </a:t>
                      </a:r>
                      <a:endParaRPr lang="it-IT" sz="180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25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kern="50" dirty="0">
                          <a:effectLst/>
                          <a:latin typeface="+mn-lt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63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Totale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  <a:latin typeface="+mn-lt"/>
                        </a:rPr>
                        <a:t>8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50" dirty="0">
                          <a:effectLst/>
                          <a:latin typeface="+mn-lt"/>
                        </a:rPr>
                        <a:t>60</a:t>
                      </a: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1611"/>
              </p:ext>
            </p:extLst>
          </p:nvPr>
        </p:nvGraphicFramePr>
        <p:xfrm>
          <a:off x="177420" y="1033562"/>
          <a:ext cx="11914495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0440"/>
                <a:gridCol w="8864055"/>
              </a:tblGrid>
              <a:tr h="370840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2000" kern="50" dirty="0">
                          <a:effectLst/>
                        </a:rPr>
                        <a:t>1. L'agricoltura biologica/biodinamica: elementi introduttivi e aspetti </a:t>
                      </a:r>
                      <a:r>
                        <a:rPr lang="it-IT" sz="2000" kern="50" dirty="0" smtClean="0">
                          <a:effectLst/>
                        </a:rPr>
                        <a:t>tecnici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La nascita e l'evoluzione dell'agricoltura biologica e biodinamica: storia, valori, …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L'azienda biologica e l'azienda biodinamica: impostazione ed elementi qualificanti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L'approccio sistemico e </a:t>
                      </a:r>
                      <a:r>
                        <a:rPr lang="it-IT" sz="2000" kern="1200" dirty="0" err="1" smtClean="0">
                          <a:effectLst/>
                        </a:rPr>
                        <a:t>agroecologico</a:t>
                      </a:r>
                      <a:r>
                        <a:rPr lang="it-IT" sz="2000" kern="1200" dirty="0" smtClean="0">
                          <a:effectLst/>
                        </a:rPr>
                        <a:t> del metodo produttivo biologico/biodinamico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Tecniche di coltivazione e allevamento</a:t>
                      </a:r>
                      <a:endParaRPr lang="it-IT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2000" kern="50" dirty="0">
                          <a:effectLst/>
                        </a:rPr>
                        <a:t>2. La sostenibilità </a:t>
                      </a:r>
                      <a:r>
                        <a:rPr lang="it-IT" sz="2000" kern="50" dirty="0" smtClean="0">
                          <a:effectLst/>
                        </a:rPr>
                        <a:t>del </a:t>
                      </a:r>
                      <a:r>
                        <a:rPr lang="it-IT" sz="2000" kern="50" dirty="0">
                          <a:effectLst/>
                        </a:rPr>
                        <a:t>modello di produzione agricolo </a:t>
                      </a:r>
                      <a:r>
                        <a:rPr lang="it-IT" sz="2000" kern="50" dirty="0" smtClean="0">
                          <a:effectLst/>
                        </a:rPr>
                        <a:t>biologico/biodinamico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Sostenibilità ambientale (aumento della fertilità del suolo, incremento della biodiversità, gestione del dissesto idrogeologico, tutela delle acque, tutela/gestione del paesaggio, contenimento dell'effetto serra)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Sostenibilità economica (produttività, efficienza e redditività; profili di rischio)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Sostenibilità sociale (lavoro e salute; alimentazione e salute; agricoltura sociale)</a:t>
                      </a:r>
                      <a:endParaRPr lang="it-IT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it-IT" sz="2000" kern="50" dirty="0">
                          <a:effectLst/>
                        </a:rPr>
                        <a:t>3. L'ambiente di riferimento internazionale, europeo e nazionale dell'agricoltura </a:t>
                      </a:r>
                      <a:r>
                        <a:rPr lang="it-IT" sz="2000" kern="50" dirty="0" smtClean="0">
                          <a:effectLst/>
                        </a:rPr>
                        <a:t>biologica/biodinamica</a:t>
                      </a:r>
                      <a:endParaRPr lang="it-IT" sz="200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Ambiente specifico (mercato nazionale e internazionale, profili e modelli di comportamento dei consumatori, canali distributivi, flussi import/export, quadro settoriale, organizzazione di filiera)</a:t>
                      </a:r>
                    </a:p>
                    <a:p>
                      <a:pPr lvl="0"/>
                      <a:r>
                        <a:rPr lang="it-IT" sz="2000" kern="1200" dirty="0" smtClean="0">
                          <a:effectLst/>
                        </a:rPr>
                        <a:t>Ambiente istituzionale (regolamentazione/certificazione/organizzazione, politiche di sostegno e PSR).</a:t>
                      </a:r>
                      <a:endParaRPr lang="it-IT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olo 1"/>
          <p:cNvSpPr txBox="1">
            <a:spLocks/>
          </p:cNvSpPr>
          <p:nvPr/>
        </p:nvSpPr>
        <p:spPr>
          <a:xfrm>
            <a:off x="1" y="-153289"/>
            <a:ext cx="120236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/>
              <a:t>Contenuti del Corso di Alta formazione in </a:t>
            </a:r>
            <a:br>
              <a:rPr lang="it-IT" b="1" dirty="0" smtClean="0"/>
            </a:br>
            <a:r>
              <a:rPr lang="it-IT" sz="4000" i="1" dirty="0" smtClean="0"/>
              <a:t>“Percorsi di sviluppo dell’agricoltura biologica e biodinamica”</a:t>
            </a:r>
            <a:r>
              <a:rPr lang="it-IT" sz="4000" b="1" dirty="0" smtClean="0"/>
              <a:t>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98611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Diagramma temporale</a:t>
            </a:r>
            <a:endParaRPr lang="it-IT" dirty="0"/>
          </a:p>
        </p:txBody>
      </p:sp>
      <p:sp>
        <p:nvSpPr>
          <p:cNvPr id="4" name="Freccia destra 3"/>
          <p:cNvSpPr/>
          <p:nvPr/>
        </p:nvSpPr>
        <p:spPr>
          <a:xfrm>
            <a:off x="100013" y="3457567"/>
            <a:ext cx="11947802" cy="250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672758" y="3713653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Giugno/Luglio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58488" y="2855641"/>
            <a:ext cx="128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Prova finale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172986" y="2717142"/>
            <a:ext cx="1358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Stage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o </a:t>
            </a:r>
            <a:endParaRPr lang="it-IT" dirty="0" smtClean="0">
              <a:solidFill>
                <a:schemeClr val="accent6">
                  <a:lumMod val="75000"/>
                </a:schemeClr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it-IT" i="1" dirty="0" err="1" smtClean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project</a:t>
            </a:r>
            <a:r>
              <a:rPr lang="it-IT" i="1" dirty="0" smtClean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 work</a:t>
            </a:r>
            <a:endParaRPr lang="it-IT" i="1" dirty="0">
              <a:solidFill>
                <a:schemeClr val="accent6">
                  <a:lumMod val="75000"/>
                </a:schemeClr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43116" y="3713653"/>
            <a:ext cx="141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3-10 ottobre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5003" y="3713653"/>
            <a:ext cx="21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Entro il 26 settembre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95684" y="3713653"/>
            <a:ext cx="148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27-30 ottobre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91122" y="2855641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Modulo 1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066116" y="2855641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Modulo 2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486555" y="2855641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Modulo 3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50577" y="2855641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Iscrizioni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1907" y="2578642"/>
            <a:ext cx="2143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Presentazione domande di ammissione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074914" y="3713653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Aprile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228856" y="4789695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2016</a:t>
            </a:r>
            <a:endParaRPr lang="it-IT" sz="2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010534" y="4813503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2017</a:t>
            </a:r>
            <a:endParaRPr lang="it-IT" sz="28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39048" y="2717142"/>
            <a:ext cx="1212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Prova </a:t>
            </a:r>
          </a:p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intermedia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848236" y="4289854"/>
            <a:ext cx="15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26-29 gennaio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119838" y="3713653"/>
            <a:ext cx="182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30 marzo-2 aprile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408403" y="3713653"/>
            <a:ext cx="88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Maggio</a:t>
            </a:r>
          </a:p>
        </p:txBody>
      </p:sp>
      <p:cxnSp>
        <p:nvCxnSpPr>
          <p:cNvPr id="24" name="Connettore 1 23"/>
          <p:cNvCxnSpPr/>
          <p:nvPr/>
        </p:nvCxnSpPr>
        <p:spPr>
          <a:xfrm flipV="1">
            <a:off x="3214688" y="3363473"/>
            <a:ext cx="238134" cy="3442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V="1">
            <a:off x="3367088" y="3515873"/>
            <a:ext cx="238134" cy="3442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310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358</Words>
  <Application>Microsoft Office PowerPoint</Application>
  <PresentationFormat>Widescreen</PresentationFormat>
  <Paragraphs>94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Tema di Office</vt:lpstr>
      <vt:lpstr>"Percorsi di sviluppo dell’agricoltura biologica e biodinamica”</vt:lpstr>
      <vt:lpstr>Struttura del Corso di Alta formazione in  “Percorsi di sviluppo dell’agricoltura biologica e biodinamica” </vt:lpstr>
      <vt:lpstr>Presentazione standard di PowerPoint</vt:lpstr>
      <vt:lpstr>Diagramma temporale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"Percorsi di sviluppo dell’agricoltura biologica e biodinamica”</dc:title>
  <dc:creator>Elena Viganò</dc:creator>
  <cp:lastModifiedBy>Elena eki</cp:lastModifiedBy>
  <cp:revision>105</cp:revision>
  <dcterms:created xsi:type="dcterms:W3CDTF">2016-09-08T14:44:01Z</dcterms:created>
  <dcterms:modified xsi:type="dcterms:W3CDTF">2016-09-22T09:18:42Z</dcterms:modified>
</cp:coreProperties>
</file>